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3" r:id="rId8"/>
    <p:sldId id="264" r:id="rId9"/>
    <p:sldId id="262" r:id="rId10"/>
    <p:sldId id="271" r:id="rId11"/>
    <p:sldId id="265" r:id="rId12"/>
    <p:sldId id="266" r:id="rId13"/>
    <p:sldId id="267" r:id="rId14"/>
    <p:sldId id="268" r:id="rId15"/>
    <p:sldId id="269" r:id="rId16"/>
    <p:sldId id="275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raditio-ru.org/wiki/%D0%9C%D0%B0%D1%81%D0%BB%D0%B5%D0%BD%D0%B8%D1%86%D0%B0#.D0.A1.D1.83.D0.B1.D0.B1.D0.BE.D1.82.D0.B0.C2.A0.E2.80.94_.D0.B7.D0.BE.D0.BB.D0.BE.D0.B2.D0.BA.D0.B8.D0.BD.D1.8B_.D0.BF.D0.BE.D1.81.D0.B8.D0.B4.D0.B5.D0.BB.D0.BA.D0.B8" TargetMode="External"/><Relationship Id="rId3" Type="http://schemas.openxmlformats.org/officeDocument/2006/relationships/hyperlink" Target="http://traditio-ru.org/wiki/%D0%9F%D1%80%D0%BE%D1%89%D1%91%D0%BD%D0%BE%D0%B5_%D0%B2%D0%BE%D1%81%D0%BA%D1%80%D0%B5%D1%81%D0%B5%D0%BD%D1%8C%D0%B5" TargetMode="External"/><Relationship Id="rId7" Type="http://schemas.openxmlformats.org/officeDocument/2006/relationships/hyperlink" Target="http://traditio-ru.org/wiki/%D0%9C%D0%B0%D1%81%D0%BB%D0%B5%D0%BD%D0%B8%D1%86%D0%B0#.D0.A7.D0.B5.D1.82.D0.B2.D0.B5.D1.80.D0.B3.C2.A0.E2.80.94_.D0.BF.D0.B5.D1.80.D0.B5.D0.BB.D0.BE.D0.B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aditio-ru.org/wiki/%D0%9C%D0%B0%D1%81%D0%BB%D0%B5%D0%BD%D0%B8%D1%86%D0%B0#.D0.A1.D1.80.D0.B5.D0.B4.D0.B0.C2.A0.E2.80.94_.D0.BB.D0.B0.D0.BA.D0.BE.D0.BC.D0.BA.D0.B0" TargetMode="External"/><Relationship Id="rId5" Type="http://schemas.openxmlformats.org/officeDocument/2006/relationships/hyperlink" Target="http://traditio-ru.org/wiki/%D0%9C%D0%B0%D1%81%D0%BB%D0%B5%D0%BD%D0%B8%D1%86%D0%B0#.D0.92.D1.82.D0.BE.D1.80.D0.BD.D0.B8.D0.BA.C2.A0.E2.80.94_.D0.B7.D0.B0.D0.B8.D0.B3.D1.80.D1.8B.D1.88" TargetMode="External"/><Relationship Id="rId4" Type="http://schemas.openxmlformats.org/officeDocument/2006/relationships/hyperlink" Target="http://traditio-ru.org/wiki/%D0%9C%D0%B0%D1%81%D0%BB%D0%B5%D0%BD%D0%B8%D1%86%D0%B0#.D0.9F.D0.BE.D0.BD.D0.B5.D0.B4.D0.B5.D0.BB.D1.8C.D0.BD.D0.B8.D0.BA.C2.A0.E2.80.94_.D0.B2.D1.81.D1.82.D1.80.D0.B5.D1.87.D0.B0" TargetMode="External"/><Relationship Id="rId9" Type="http://schemas.openxmlformats.org/officeDocument/2006/relationships/hyperlink" Target="http://traditio-ru.org/wiki/%D0%9C%D0%B0%D1%81%D0%BB%D0%B5%D0%BD%D0%B8%D1%86%D0%B0#.D0.92.D0.BE.D1.81.D0.BA.D1.80.D0.B5.D1.81.D0.B5.D0.BD.D1.8C.D0.B5.C2.A0.E2.80.94_.D1.86.D0.B5.D0.BB.D0.BE.D0.B2.D0.B0.D0.BB.D1.8C.D0.BD.D0.B8.D0.BA.2C_.D0.BF.D1.80.D0.BE.D1.89.D1.91.D0.BD.D0.BD.D0.BE.D0.B5_.D0.B2.D0.BE.D1.81.D0.BA.D1.80.D0.B5.D1.81.D0.B5.D0.BD.D1.8C.D0.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857232"/>
            <a:ext cx="5214974" cy="33575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700" dirty="0" smtClean="0"/>
              <a:t>ШИРОКАЯ МАСЛЕНИЦА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занятие для детей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младшей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группы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6286520"/>
            <a:ext cx="33929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воспитатель: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Набухатная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Н.Н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2228866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Denis.MYCOMP2\Мои документы\Новая папка\799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213"/>
            <a:ext cx="8715436" cy="650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8756633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Denis.MYCOMP2\Мои документы\Новая папка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Denis.MYCOMP2\Мои документы\Новая папка\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орская жизнь II. Клуб ожидающих на берегу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32" cy="3429024"/>
          </a:xfrm>
          <a:prstGeom prst="rect">
            <a:avLst/>
          </a:prstGeom>
          <a:noFill/>
        </p:spPr>
      </p:pic>
      <p:pic>
        <p:nvPicPr>
          <p:cNvPr id="25604" name="Picture 4" descr="Вот и наступила масленичная неделя!!! - =Наталия=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Denis.MYCOMP2\Мои документы\Новая папка\42cfa8822b158a5491f931814ed37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56" y="285728"/>
            <a:ext cx="855092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 Д клас СЗШ І-ІІІ ст. 6 Вінницької міської ради : Февраль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81147" cy="3357586"/>
          </a:xfrm>
          <a:prstGeom prst="rect">
            <a:avLst/>
          </a:prstGeom>
          <a:noFill/>
        </p:spPr>
      </p:pic>
      <p:pic>
        <p:nvPicPr>
          <p:cNvPr id="32772" name="Picture 4" descr="Культура-Культура-Общественно-политическая газета &quot;Врем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1" y="3196156"/>
            <a:ext cx="4567225" cy="3423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Denis.MYCOMP2\Мои документы\Новая папка\prosti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6400"/>
            <a:ext cx="8643998" cy="604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Denis.MYCOMP2\Мои документы\Новая папка\99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5286380" cy="407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786446" y="428604"/>
            <a:ext cx="3214710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 Масленицей,</a:t>
            </a:r>
          </a:p>
          <a:p>
            <a:pPr algn="ctr"/>
            <a:r>
              <a:rPr lang="ru-RU" sz="2000" b="1" dirty="0" smtClean="0"/>
              <a:t> с праздником вас я поздравляю,</a:t>
            </a:r>
            <a:br>
              <a:rPr lang="ru-RU" sz="2000" b="1" dirty="0" smtClean="0"/>
            </a:br>
            <a:r>
              <a:rPr lang="ru-RU" sz="2000" b="1" dirty="0" smtClean="0"/>
              <a:t>Вместе мы сегодня зиму провожаем,</a:t>
            </a:r>
            <a:br>
              <a:rPr lang="ru-RU" sz="2000" b="1" dirty="0" smtClean="0"/>
            </a:br>
            <a:r>
              <a:rPr lang="ru-RU" sz="2000" b="1" dirty="0" smtClean="0"/>
              <a:t>Мини солнышки уже все испечены,</a:t>
            </a:r>
            <a:br>
              <a:rPr lang="ru-RU" sz="2000" b="1" dirty="0" smtClean="0"/>
            </a:br>
            <a:r>
              <a:rPr lang="ru-RU" sz="2000" b="1" dirty="0" smtClean="0"/>
              <a:t>Называются они с гордостью «блины»!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Этот день здоровье крепкое пусть дарит,</a:t>
            </a:r>
            <a:br>
              <a:rPr lang="ru-RU" sz="2000" b="1" dirty="0" smtClean="0"/>
            </a:br>
            <a:r>
              <a:rPr lang="ru-RU" sz="2000" b="1" dirty="0" smtClean="0"/>
              <a:t>И в ваш дом пусть счастье добродушно манит,</a:t>
            </a:r>
            <a:br>
              <a:rPr lang="ru-RU" sz="2000" b="1" dirty="0" smtClean="0"/>
            </a:br>
            <a:r>
              <a:rPr lang="ru-RU" sz="2000" b="1" dirty="0" smtClean="0"/>
              <a:t>Маслом и икрой блины ты поскорей намажь,</a:t>
            </a:r>
            <a:br>
              <a:rPr lang="ru-RU" sz="2000" b="1" dirty="0" smtClean="0"/>
            </a:br>
            <a:r>
              <a:rPr lang="ru-RU" sz="2000" b="1" dirty="0" smtClean="0"/>
              <a:t>И сложи из них ты яркий, радостный этаж!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Наша жизнь - МБДОУ детский сад 36 &quot;Аленький цветоче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85860"/>
            <a:ext cx="4328190" cy="3429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00034" y="500042"/>
            <a:ext cx="3429024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Пусть в этот праздник радостный и светлый</a:t>
            </a:r>
            <a:br>
              <a:rPr lang="ru-RU" sz="3200" b="1" dirty="0" smtClean="0"/>
            </a:br>
            <a:r>
              <a:rPr lang="ru-RU" sz="3200" b="1" dirty="0" smtClean="0"/>
              <a:t>Мир и добро будет в вашей семье,</a:t>
            </a:r>
            <a:br>
              <a:rPr lang="ru-RU" sz="3200" b="1" dirty="0" smtClean="0"/>
            </a:br>
            <a:r>
              <a:rPr lang="ru-RU" sz="3200" b="1" dirty="0" smtClean="0"/>
              <a:t>Блины на столе, улыбки и встречи,</a:t>
            </a:r>
            <a:br>
              <a:rPr lang="ru-RU" sz="3200" b="1" dirty="0" smtClean="0"/>
            </a:br>
            <a:r>
              <a:rPr lang="ru-RU" sz="3200" b="1" dirty="0" smtClean="0"/>
              <a:t>Мы скажем «спасибо» уходящей зиме!</a:t>
            </a:r>
            <a:endParaRPr lang="ru-RU" sz="3200" b="1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окна окна ПВХ окна пластиковые Челябинск фа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643999" cy="6500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85728"/>
            <a:ext cx="4071966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bg1"/>
                </a:solidFill>
              </a:rPr>
              <a:t>Этот праздник к нам идет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Раннею весною,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Сколько радостей несет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Он всегда с собою!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Ледяные горы ждут,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снежок сверкает,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Санки с горок вниз бегут,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Смех не умолкает.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Дома аромат блинов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Праздничный чудесный,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блины друзей зовем,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Будем есть их вместе.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Шумно, весело пройдет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Сырная Седмица,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 за ней — Великий пост,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Время, чтоб молиться.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17306">
            <a:off x="543359" y="1341180"/>
            <a:ext cx="745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Масленица 2015 - традиции и обряды. Поздравления и стихи о Масленице . Рецепты блинов и начинок на Масленицу. Прощеное воскрес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0944">
            <a:off x="3500430" y="2928934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1"/>
            <a:ext cx="8643998" cy="6668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67866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Масленица (Масленка) — праздник проводов зимы, восьмая неделя перед Пасхой. Она проходила перед Великим постом, в сыропустную неделю православного календаря, и заканчивалась </a:t>
            </a:r>
            <a:r>
              <a:rPr lang="ru-RU" sz="2000" dirty="0" smtClean="0">
                <a:latin typeface="Arial Black" pitchFamily="34" charset="0"/>
                <a:hlinkClick r:id="rId3" tooltip="Прощёное воскресенье"/>
              </a:rPr>
              <a:t>Прощёным воскресеньем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lvl="1" algn="ctr"/>
            <a:endParaRPr lang="ru-RU" sz="2000" dirty="0" smtClean="0">
              <a:latin typeface="Arial Black" pitchFamily="34" charset="0"/>
              <a:hlinkClick r:id="rId4"/>
            </a:endParaRPr>
          </a:p>
          <a:p>
            <a:pPr lvl="1" algn="ctr"/>
            <a:r>
              <a:rPr lang="ru-RU" sz="2000" dirty="0" smtClean="0">
                <a:latin typeface="Arial Black" pitchFamily="34" charset="0"/>
                <a:hlinkClick r:id="rId4"/>
              </a:rPr>
              <a:t>Понедельник — встреча</a:t>
            </a:r>
            <a:endParaRPr lang="ru-RU" sz="2000" dirty="0" smtClean="0">
              <a:latin typeface="Arial Black" pitchFamily="34" charset="0"/>
            </a:endParaRPr>
          </a:p>
          <a:p>
            <a:pPr lvl="1" algn="ctr"/>
            <a:r>
              <a:rPr lang="ru-RU" sz="2000" dirty="0" smtClean="0">
                <a:latin typeface="Arial Black" pitchFamily="34" charset="0"/>
                <a:hlinkClick r:id="rId5"/>
              </a:rPr>
              <a:t> Вторник — </a:t>
            </a:r>
            <a:r>
              <a:rPr lang="ru-RU" sz="2000" dirty="0" err="1" smtClean="0">
                <a:latin typeface="Arial Black" pitchFamily="34" charset="0"/>
                <a:hlinkClick r:id="rId5"/>
              </a:rPr>
              <a:t>заигрыш</a:t>
            </a:r>
            <a:endParaRPr lang="ru-RU" sz="2000" dirty="0" smtClean="0">
              <a:latin typeface="Arial Black" pitchFamily="34" charset="0"/>
            </a:endParaRPr>
          </a:p>
          <a:p>
            <a:pPr lvl="1" algn="ctr"/>
            <a:r>
              <a:rPr lang="ru-RU" sz="2000" dirty="0" smtClean="0">
                <a:latin typeface="Arial Black" pitchFamily="34" charset="0"/>
                <a:hlinkClick r:id="rId6"/>
              </a:rPr>
              <a:t> Среда — лакомка</a:t>
            </a:r>
            <a:endParaRPr lang="ru-RU" sz="2000" dirty="0" smtClean="0">
              <a:latin typeface="Arial Black" pitchFamily="34" charset="0"/>
            </a:endParaRPr>
          </a:p>
          <a:p>
            <a:pPr lvl="1" algn="ctr"/>
            <a:r>
              <a:rPr lang="ru-RU" sz="2000" dirty="0" smtClean="0">
                <a:latin typeface="Arial Black" pitchFamily="34" charset="0"/>
                <a:hlinkClick r:id="rId7"/>
              </a:rPr>
              <a:t> Четверг — перелом</a:t>
            </a:r>
            <a:endParaRPr lang="ru-RU" sz="2000" dirty="0" smtClean="0">
              <a:latin typeface="Arial Black" pitchFamily="34" charset="0"/>
            </a:endParaRPr>
          </a:p>
          <a:p>
            <a:pPr lvl="1" algn="ctr"/>
            <a:r>
              <a:rPr lang="ru-RU" sz="2000" dirty="0" smtClean="0">
                <a:latin typeface="Arial Black" pitchFamily="34" charset="0"/>
                <a:hlinkClick r:id="rId8"/>
              </a:rPr>
              <a:t> Суббота — </a:t>
            </a:r>
            <a:r>
              <a:rPr lang="ru-RU" sz="2000" dirty="0" err="1" smtClean="0">
                <a:latin typeface="Arial Black" pitchFamily="34" charset="0"/>
                <a:hlinkClick r:id="rId8"/>
              </a:rPr>
              <a:t>золовкины</a:t>
            </a:r>
            <a:r>
              <a:rPr lang="ru-RU" sz="2000" dirty="0" smtClean="0">
                <a:latin typeface="Arial Black" pitchFamily="34" charset="0"/>
                <a:hlinkClick r:id="rId8"/>
              </a:rPr>
              <a:t> посиделки</a:t>
            </a:r>
            <a:endParaRPr lang="ru-RU" sz="2000" dirty="0" smtClean="0">
              <a:latin typeface="Arial Black" pitchFamily="34" charset="0"/>
            </a:endParaRPr>
          </a:p>
          <a:p>
            <a:pPr lvl="1" algn="ctr"/>
            <a:r>
              <a:rPr lang="ru-RU" sz="2000" dirty="0" smtClean="0">
                <a:latin typeface="Arial Black" pitchFamily="34" charset="0"/>
                <a:hlinkClick r:id="rId9"/>
              </a:rPr>
              <a:t> Воскресенье — целовальник, прощённое воскресенье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Denis.MYCOMP2\Мои документы\Новая папка\prazdnovanie-maslenit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85728"/>
            <a:ext cx="8858312" cy="6215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77279" cy="60007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is.MYCOMP2\Мои документы\Новая папка\516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336921" cy="6429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29322" y="0"/>
            <a:ext cx="3000396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Масленица называлась честной, широкой, пьяной, обжорной, разорительницей. Говорили, что она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целую неделю пела-плясала, ела-пила, друг ко дружке в гости хаживала, в блинах валялась, в масле купалась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Масленица отмечалась по всей России и в деревнях, и в городах. Ее празднование считалось для всех русских людей обязательным: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Хоть себя заложи, а масленицу проводи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7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usanin.udm.ru/upload/iblock/39c/39c51297d99389a916d9c952611c9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049000" cy="3357586"/>
          </a:xfrm>
          <a:prstGeom prst="rect">
            <a:avLst/>
          </a:prstGeom>
          <a:noFill/>
        </p:spPr>
      </p:pic>
      <p:pic>
        <p:nvPicPr>
          <p:cNvPr id="20484" name="Picture 4" descr="Главная всероссийская Премия - игры для iphone и and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6"/>
            <a:ext cx="4714908" cy="3143272"/>
          </a:xfrm>
          <a:prstGeom prst="rect">
            <a:avLst/>
          </a:prstGeom>
          <a:noFill/>
        </p:spPr>
      </p:pic>
      <p:pic>
        <p:nvPicPr>
          <p:cNvPr id="20486" name="Picture 6" descr="С Масленицей Открытки для личных дневников, блогов, гостев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28"/>
            <a:ext cx="2786082" cy="2799990"/>
          </a:xfrm>
          <a:prstGeom prst="rect">
            <a:avLst/>
          </a:prstGeom>
          <a:noFill/>
        </p:spPr>
      </p:pic>
      <p:pic>
        <p:nvPicPr>
          <p:cNvPr id="5" name="Picture 6" descr="С Масленицей Открытки для личных дневников, блогов, гостев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66"/>
            <a:ext cx="2786082" cy="2799990"/>
          </a:xfrm>
          <a:prstGeom prst="rect">
            <a:avLst/>
          </a:prstGeom>
          <a:noFill/>
        </p:spPr>
      </p:pic>
      <p:pic>
        <p:nvPicPr>
          <p:cNvPr id="20490" name="Picture 10" descr="Все на праздник. - 28 Февраля 2014 - МОСТЫ ГОРОД НА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1" y="4000504"/>
            <a:ext cx="321470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рессированный медведь Степашка официальный сайт агента - организация заказ выступлений - заказать пригласить - заказ приглаш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607751" cy="3071834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071810"/>
            <a:ext cx="4876106" cy="344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 descr="С Масленицей Открытки для личных дневников, блогов, гостев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876"/>
            <a:ext cx="2914410" cy="2928958"/>
          </a:xfrm>
          <a:prstGeom prst="rect">
            <a:avLst/>
          </a:prstGeom>
          <a:noFill/>
        </p:spPr>
      </p:pic>
      <p:pic>
        <p:nvPicPr>
          <p:cNvPr id="21511" name="Picture 7" descr="Все на праздник. - 28 Февраля 2014 - МОСТЫ ГОРОД НА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04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Denis.MYCOMP2\Мои документы\Новая папка\kartinki-maslenitsa-det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09318" cy="6286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108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ШИРОКАЯ МАСЛЕНИЦА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 МБДОУ №19</dc:title>
  <dc:subject>занятие</dc:subject>
  <dc:creator>Набухатная Н.Н.</dc:creator>
  <cp:lastModifiedBy>Denis</cp:lastModifiedBy>
  <cp:revision>11</cp:revision>
  <dcterms:modified xsi:type="dcterms:W3CDTF">2016-03-10T05:45:35Z</dcterms:modified>
</cp:coreProperties>
</file>